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0"/>
  </p:notesMasterIdLst>
  <p:handoutMasterIdLst>
    <p:handoutMasterId r:id="rId21"/>
  </p:handoutMasterIdLst>
  <p:sldIdLst>
    <p:sldId id="505" r:id="rId2"/>
    <p:sldId id="565" r:id="rId3"/>
    <p:sldId id="577" r:id="rId4"/>
    <p:sldId id="579" r:id="rId5"/>
    <p:sldId id="580" r:id="rId6"/>
    <p:sldId id="584" r:id="rId7"/>
    <p:sldId id="585" r:id="rId8"/>
    <p:sldId id="586" r:id="rId9"/>
    <p:sldId id="587" r:id="rId10"/>
    <p:sldId id="588" r:id="rId11"/>
    <p:sldId id="589" r:id="rId12"/>
    <p:sldId id="590" r:id="rId13"/>
    <p:sldId id="591" r:id="rId14"/>
    <p:sldId id="592" r:id="rId15"/>
    <p:sldId id="593" r:id="rId16"/>
    <p:sldId id="583" r:id="rId17"/>
    <p:sldId id="581" r:id="rId18"/>
    <p:sldId id="582" r:id="rId19"/>
  </p:sldIdLst>
  <p:sldSz cx="9144000" cy="6858000" type="screen4x3"/>
  <p:notesSz cx="9144000" cy="6858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RNAUDET VALERIE" initials="DV" lastIdx="0" clrIdx="0">
    <p:extLst>
      <p:ext uri="{19B8F6BF-5375-455C-9EA6-DF929625EA0E}">
        <p15:presenceInfo xmlns:p15="http://schemas.microsoft.com/office/powerpoint/2012/main" userId="6324db714b761572" providerId="Windows Live"/>
      </p:ext>
    </p:extLst>
  </p:cmAuthor>
  <p:cmAuthor id="2" name="V G" initials="VG" lastIdx="1" clrIdx="1">
    <p:extLst>
      <p:ext uri="{19B8F6BF-5375-455C-9EA6-DF929625EA0E}">
        <p15:presenceInfo xmlns:p15="http://schemas.microsoft.com/office/powerpoint/2012/main" userId="85b3b3144b46aa8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0000"/>
    <a:srgbClr val="CC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Style à thème 2 - Accentuation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27" autoAdjust="0"/>
    <p:restoredTop sz="83175" autoAdjust="0"/>
  </p:normalViewPr>
  <p:slideViewPr>
    <p:cSldViewPr>
      <p:cViewPr varScale="1">
        <p:scale>
          <a:sx n="64" d="100"/>
          <a:sy n="64" d="100"/>
        </p:scale>
        <p:origin x="72" y="7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50" d="100"/>
          <a:sy n="150" d="100"/>
        </p:scale>
        <p:origin x="-96" y="-132"/>
      </p:cViewPr>
      <p:guideLst>
        <p:guide orient="horz" pos="2160"/>
        <p:guide pos="28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" y="-49456"/>
            <a:ext cx="9143999" cy="327199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2584" tIns="46292" rIns="92584" bIns="46292" anchor="ctr">
            <a:spAutoFit/>
          </a:bodyPr>
          <a:lstStyle/>
          <a:p>
            <a:pPr defTabSz="925839" eaLnBrk="0" hangingPunct="0">
              <a:tabLst>
                <a:tab pos="2734122" algn="ctr"/>
                <a:tab pos="3034697" algn="r"/>
                <a:tab pos="5468241" algn="r"/>
              </a:tabLst>
              <a:defRPr/>
            </a:pPr>
            <a:r>
              <a:rPr lang="en-US" sz="1500" i="1" dirty="0">
                <a:solidFill>
                  <a:schemeClr val="bg1"/>
                </a:solidFill>
                <a:latin typeface="Arial" pitchFamily="34" charset="0"/>
                <a:ea typeface="Calibri" pitchFamily="34" charset="0"/>
              </a:rPr>
              <a:t>Session</a:t>
            </a:r>
            <a:r>
              <a:rPr lang="en-US" sz="1500" b="1" i="1" dirty="0">
                <a:solidFill>
                  <a:schemeClr val="bg1"/>
                </a:solidFill>
                <a:latin typeface="Arial" pitchFamily="34" charset="0"/>
                <a:ea typeface="Calibri" pitchFamily="34" charset="0"/>
              </a:rPr>
              <a:t>   1.3  </a:t>
            </a:r>
            <a:r>
              <a:rPr lang="en-US" sz="1500" b="1" i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</a:rPr>
              <a:t>Emergency shelter solutions</a:t>
            </a:r>
            <a:endParaRPr lang="en-US" dirty="0">
              <a:latin typeface="Arial" pitchFamily="34" charset="0"/>
            </a:endParaRPr>
          </a:p>
        </p:txBody>
      </p:sp>
      <p:sp>
        <p:nvSpPr>
          <p:cNvPr id="9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7978188" y="6552823"/>
            <a:ext cx="1165815" cy="30517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vert="horz" lIns="90917" tIns="45458" rIns="90917" bIns="45458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s-ES"/>
              <a:t>Page </a:t>
            </a:r>
            <a:fld id="{D640ADC0-7B0F-438F-9978-EA8B9CAE98FE}" type="slidenum">
              <a:rPr lang="es-ES" b="1"/>
              <a:pPr>
                <a:defRPr/>
              </a:pPr>
              <a:t>‹#›</a:t>
            </a:fld>
            <a:endParaRPr lang="es-ES" b="1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" y="6532505"/>
            <a:ext cx="8220190" cy="325491"/>
          </a:xfrm>
          <a:prstGeom prst="rect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0909" tIns="45454" rIns="90909" bIns="45454" anchor="ctr">
            <a:spAutoFit/>
          </a:bodyPr>
          <a:lstStyle/>
          <a:p>
            <a:pPr algn="r" defTabSz="907600" eaLnBrk="0" hangingPunct="0">
              <a:tabLst>
                <a:tab pos="2683131" algn="ctr"/>
                <a:tab pos="3698627" algn="l"/>
                <a:tab pos="5367848" algn="r"/>
              </a:tabLst>
              <a:defRPr/>
            </a:pPr>
            <a:r>
              <a:rPr lang="en-US" sz="15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Shelter &amp; Settlements in Emergencies, Natural Disasters - IFRC STT   </a:t>
            </a:r>
          </a:p>
        </p:txBody>
      </p:sp>
      <p:grpSp>
        <p:nvGrpSpPr>
          <p:cNvPr id="12" name="Group 19"/>
          <p:cNvGrpSpPr>
            <a:grpSpLocks/>
          </p:cNvGrpSpPr>
          <p:nvPr/>
        </p:nvGrpSpPr>
        <p:grpSpPr bwMode="auto">
          <a:xfrm>
            <a:off x="127843" y="6641301"/>
            <a:ext cx="1481788" cy="153888"/>
            <a:chOff x="127400" y="10316214"/>
            <a:chExt cx="2055613" cy="272852"/>
          </a:xfrm>
        </p:grpSpPr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7400" y="10344835"/>
              <a:ext cx="271609" cy="18009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4" name="Rectangle 8"/>
            <p:cNvSpPr>
              <a:spLocks/>
            </p:cNvSpPr>
            <p:nvPr/>
          </p:nvSpPr>
          <p:spPr bwMode="auto">
            <a:xfrm>
              <a:off x="436911" y="10316214"/>
              <a:ext cx="1746102" cy="272852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40639" bIns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37582">
                <a:defRPr/>
              </a:pPr>
              <a:r>
                <a:rPr lang="en-US" sz="500" dirty="0">
                  <a:solidFill>
                    <a:srgbClr val="FFFFFF"/>
                  </a:solidFill>
                  <a:latin typeface="Helvetica" charset="0"/>
                  <a:cs typeface="Helvetica" charset="0"/>
                  <a:sym typeface="Helvetica" charset="0"/>
                </a:rPr>
                <a:t>International Federation</a:t>
              </a:r>
            </a:p>
            <a:p>
              <a:pPr marL="37582">
                <a:defRPr/>
              </a:pPr>
              <a:r>
                <a:rPr lang="en-US" sz="500" dirty="0">
                  <a:solidFill>
                    <a:srgbClr val="FFFFFF"/>
                  </a:solidFill>
                  <a:latin typeface="Helvetica" charset="0"/>
                  <a:cs typeface="Helvetica" charset="0"/>
                  <a:sym typeface="Helvetica" charset="0"/>
                </a:rPr>
                <a:t>of Red Cross and Red Crescent Societies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2253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79272" y="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91A81BB-F752-48B4-8B6D-C7849DCCDE83}" type="datetimeFigureOut">
              <a:rPr lang="es-ES"/>
              <a:pPr>
                <a:defRPr/>
              </a:pPr>
              <a:t>15/11/2017</a:t>
            </a:fld>
            <a:endParaRPr lang="es-E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3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097" y="3258084"/>
            <a:ext cx="7317822" cy="308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651393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9272" y="651393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60A4DA9-D9E3-4062-883A-C04697E9AA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1947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Welcome.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0A4DA9-D9E3-4062-883A-C04697E9AA5F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841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For</a:t>
            </a:r>
            <a:r>
              <a:rPr lang="nb-NO" baseline="0" dirty="0" smtClean="0"/>
              <a:t> country-specific trainings, or in a specific context, an added objective will be to look at local conditions and understand how it relates to the guidance.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0A4DA9-D9E3-4062-883A-C04697E9AA5F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834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B28CF7-4C24-4948-8114-241F7797A55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1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Photo to illustrate how wheelchairs can also serve</a:t>
            </a:r>
            <a:r>
              <a:rPr lang="nb-NO" baseline="0" dirty="0" smtClean="0"/>
              <a:t> as a means of transportation and a resource.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B28CF7-4C24-4948-8114-241F7797A55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770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withou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52400" y="152400"/>
            <a:ext cx="8839200" cy="5753100"/>
          </a:xfrm>
          <a:prstGeom prst="rect">
            <a:avLst/>
          </a:prstGeom>
          <a:solidFill>
            <a:srgbClr val="66584E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1"/>
          <p:cNvGrpSpPr>
            <a:grpSpLocks/>
          </p:cNvGrpSpPr>
          <p:nvPr userDrawn="1"/>
        </p:nvGrpSpPr>
        <p:grpSpPr bwMode="auto">
          <a:xfrm>
            <a:off x="339725" y="339725"/>
            <a:ext cx="1260475" cy="1260475"/>
            <a:chOff x="228600" y="228600"/>
            <a:chExt cx="1260000" cy="1260000"/>
          </a:xfrm>
        </p:grpSpPr>
        <p:sp>
          <p:nvSpPr>
            <p:cNvPr id="6" name="Oval 5"/>
            <p:cNvSpPr/>
            <p:nvPr userDrawn="1"/>
          </p:nvSpPr>
          <p:spPr>
            <a:xfrm>
              <a:off x="228600" y="228600"/>
              <a:ext cx="1260000" cy="1260000"/>
            </a:xfrm>
            <a:prstGeom prst="ellipse">
              <a:avLst/>
            </a:prstGeom>
            <a:solidFill>
              <a:srgbClr val="CF1C21"/>
            </a:solidFill>
            <a:ln w="31750">
              <a:solidFill>
                <a:schemeClr val="bg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TextBox 6"/>
            <p:cNvSpPr txBox="1"/>
            <p:nvPr userDrawn="1"/>
          </p:nvSpPr>
          <p:spPr>
            <a:xfrm>
              <a:off x="282555" y="653419"/>
              <a:ext cx="1144157" cy="30766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]</a:t>
              </a:r>
              <a:r>
                <a:rPr lang="ar-LB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التاريخ،</a:t>
              </a:r>
              <a:endParaRPr lang="en-US" sz="1000" b="1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LB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المكان</a:t>
              </a:r>
              <a:r>
                <a:rPr lang="en-US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[</a:t>
              </a:r>
              <a:endParaRPr lang="en-US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2819400"/>
            <a:ext cx="7239000" cy="647591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239000" cy="1752600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54181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7933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 withou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52400" y="152400"/>
            <a:ext cx="8839200" cy="57531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1"/>
          <p:cNvGrpSpPr>
            <a:grpSpLocks/>
          </p:cNvGrpSpPr>
          <p:nvPr userDrawn="1"/>
        </p:nvGrpSpPr>
        <p:grpSpPr bwMode="auto">
          <a:xfrm>
            <a:off x="339725" y="339725"/>
            <a:ext cx="1260475" cy="1260475"/>
            <a:chOff x="228600" y="228600"/>
            <a:chExt cx="1260000" cy="1260000"/>
          </a:xfrm>
        </p:grpSpPr>
        <p:sp>
          <p:nvSpPr>
            <p:cNvPr id="6" name="Oval 5"/>
            <p:cNvSpPr/>
            <p:nvPr userDrawn="1"/>
          </p:nvSpPr>
          <p:spPr>
            <a:xfrm>
              <a:off x="228600" y="228600"/>
              <a:ext cx="1260000" cy="1260000"/>
            </a:xfrm>
            <a:prstGeom prst="ellipse">
              <a:avLst/>
            </a:prstGeom>
            <a:solidFill>
              <a:srgbClr val="CF1C21"/>
            </a:solidFill>
            <a:ln w="31750">
              <a:solidFill>
                <a:schemeClr val="bg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TextBox 6"/>
            <p:cNvSpPr txBox="1"/>
            <p:nvPr userDrawn="1"/>
          </p:nvSpPr>
          <p:spPr>
            <a:xfrm>
              <a:off x="282555" y="625325"/>
              <a:ext cx="1144157" cy="46178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Presentation title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at-a-glance info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in slide master)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2819400"/>
            <a:ext cx="7239000" cy="647591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239000" cy="1752600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54181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634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/>
          <p:cNvSpPr>
            <a:spLocks noGrp="1"/>
          </p:cNvSpPr>
          <p:nvPr>
            <p:ph type="chart" sz="quarter" idx="10"/>
          </p:nvPr>
        </p:nvSpPr>
        <p:spPr>
          <a:xfrm>
            <a:off x="457200" y="1676400"/>
            <a:ext cx="3352800" cy="419100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959770" y="1676400"/>
            <a:ext cx="4724400" cy="4191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828800" y="2895600"/>
            <a:ext cx="6858000" cy="297180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828800" y="1631732"/>
            <a:ext cx="6858000" cy="1143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1910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41910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399"/>
            <a:ext cx="4040188" cy="574675"/>
          </a:xfrm>
        </p:spPr>
        <p:txBody>
          <a:bodyPr anchor="ctr"/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51075"/>
            <a:ext cx="4040188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76399"/>
            <a:ext cx="4041775" cy="574675"/>
          </a:xfrm>
        </p:spPr>
        <p:txBody>
          <a:bodyPr anchor="ctr"/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51075"/>
            <a:ext cx="4041775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contac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152400" y="152400"/>
            <a:ext cx="8839200" cy="6553200"/>
            <a:chOff x="152400" y="76200"/>
            <a:chExt cx="8839200" cy="6553200"/>
          </a:xfrm>
        </p:grpSpPr>
        <p:sp>
          <p:nvSpPr>
            <p:cNvPr id="3" name="Rectangle 2"/>
            <p:cNvSpPr/>
            <p:nvPr userDrawn="1"/>
          </p:nvSpPr>
          <p:spPr>
            <a:xfrm>
              <a:off x="152400" y="76200"/>
              <a:ext cx="8839200" cy="6553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3"/>
            <p:cNvSpPr/>
            <p:nvPr userDrawn="1"/>
          </p:nvSpPr>
          <p:spPr>
            <a:xfrm>
              <a:off x="152400" y="76200"/>
              <a:ext cx="8839200" cy="5029200"/>
            </a:xfrm>
            <a:prstGeom prst="rect">
              <a:avLst/>
            </a:prstGeom>
            <a:solidFill>
              <a:srgbClr val="CF1C2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TextBox 4"/>
            <p:cNvSpPr txBox="1"/>
            <p:nvPr userDrawn="1"/>
          </p:nvSpPr>
          <p:spPr>
            <a:xfrm>
              <a:off x="533400" y="498474"/>
              <a:ext cx="4724400" cy="44114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9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FOR FURTHER INFORMATION ON </a:t>
              </a:r>
              <a:r>
                <a:rPr lang="en-US" sz="1900" b="1" baseline="30000" dirty="0" smtClean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SHELTER &amp; SETTLEMENT, </a:t>
              </a:r>
              <a:r>
                <a:rPr lang="en-US" sz="19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PLEASE CONTACT: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IFRC 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SHELTER &amp; SETTLEMENT </a:t>
              </a: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DEPARTMENT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MIGUEL URQUIA, 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ShelterCoordination &amp; training</a:t>
              </a:r>
              <a: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/>
              </a:r>
              <a:b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TEL. : </a:t>
              </a:r>
              <a: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+41 022 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730 4562</a:t>
              </a: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EMAIL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: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miguel.urquia@ifrc.org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b="1" kern="1200" baseline="300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MARTA PEÑA, 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Operations support &amp;training/Europe Zone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/>
              </a:r>
              <a:b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TEL. : 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+41 022 730 4328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EMAIL: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marta.pena@ifrc.org</a:t>
              </a: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baseline="300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baseline="300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THIS PRESENTATION IS PUBLISHED BY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INTERNATIONAL FEDERATION OF </a:t>
              </a:r>
              <a:b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RED CROSS AND RED CRESCENT SOCIETIES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P.O. BOX 372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CH-1211 GENEVA 19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SWITZERLAND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baseline="3000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TEL.: +41 22 730 42 22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FAX.: +41 22 733 03 95</a:t>
              </a:r>
              <a:endParaRPr lang="en-US" sz="1800" b="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" name="Picture 15" descr="SLCM-icons logo-EN.jpg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57200" y="5486400"/>
              <a:ext cx="1905000" cy="983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6" descr="IFRC_logo_EN.jpg"/>
            <p:cNvPicPr>
              <a:picLocks noChangeAspect="1"/>
            </p:cNvPicPr>
            <p:nvPr userDrawn="1"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715000" y="6096000"/>
              <a:ext cx="3157728" cy="295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auto">
          <a:xfrm>
            <a:off x="152400" y="5943600"/>
            <a:ext cx="8839200" cy="787400"/>
          </a:xfrm>
          <a:prstGeom prst="rect">
            <a:avLst/>
          </a:prstGeom>
          <a:solidFill>
            <a:srgbClr val="DB0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endParaRPr lang="en-US" sz="32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828800" y="350838"/>
            <a:ext cx="6858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>(possible two lines)</a:t>
            </a:r>
            <a:endParaRPr lang="en-GB" dirty="0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828800" y="1676400"/>
            <a:ext cx="6858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11" name="Oval 10"/>
          <p:cNvSpPr/>
          <p:nvPr userDrawn="1"/>
        </p:nvSpPr>
        <p:spPr bwMode="auto">
          <a:xfrm>
            <a:off x="339725" y="339725"/>
            <a:ext cx="1260475" cy="1260475"/>
          </a:xfrm>
          <a:prstGeom prst="ellipse">
            <a:avLst/>
          </a:prstGeom>
          <a:solidFill>
            <a:srgbClr val="CF1C21"/>
          </a:solidFill>
          <a:ln w="31750">
            <a:solidFill>
              <a:schemeClr val="bg1"/>
            </a:solidFill>
            <a:rou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11"/>
          <p:cNvSpPr txBox="1"/>
          <p:nvPr userDrawn="1"/>
        </p:nvSpPr>
        <p:spPr bwMode="auto">
          <a:xfrm>
            <a:off x="312526" y="555938"/>
            <a:ext cx="1314872" cy="89255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LB" sz="1400" b="1" i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تدريب</a:t>
            </a:r>
            <a:endParaRPr lang="en-US" sz="1400" b="1" i="0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LB" sz="1100" b="0" i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الجميع تحت سقف واحد: أماكن اللجوء والاستيطان الدامجة للإعاقة في حالات الطوارئ</a:t>
            </a:r>
            <a:endParaRPr lang="en-US" sz="1100" b="0" i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 bwMode="auto">
          <a:xfrm>
            <a:off x="5652120" y="6144256"/>
            <a:ext cx="3124200" cy="3698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551C15"/>
                </a:solidFill>
                <a:latin typeface="Arial Rounded MT Bold" pitchFamily="-110" charset="0"/>
                <a:ea typeface="Arial Rounded MT Bold" pitchFamily="-110" charset="0"/>
                <a:cs typeface="Arial Rounded MT Bold" pitchFamily="-110" charset="0"/>
              </a:rPr>
              <a:t>www.ifrc.org</a:t>
            </a:r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LB" sz="1200" b="1" dirty="0" smtClean="0">
                <a:solidFill>
                  <a:schemeClr val="bg1"/>
                </a:solidFill>
                <a:latin typeface="Arial Rounded MT Bold" pitchFamily="-110" charset="0"/>
                <a:ea typeface="Arial Rounded MT Bold" pitchFamily="-110" charset="0"/>
                <a:cs typeface="Arial Rounded MT Bold" pitchFamily="-110" charset="0"/>
              </a:rPr>
              <a:t>إنقاذ الأرواح وتغيير العقول.</a:t>
            </a:r>
            <a:endParaRPr lang="en-US" sz="1200" dirty="0">
              <a:solidFill>
                <a:schemeClr val="bg1"/>
              </a:solidFill>
              <a:latin typeface="Arial Rounded MT Bold" pitchFamily="-110" charset="0"/>
              <a:ea typeface="Arial Rounded MT Bold" pitchFamily="-110" charset="0"/>
              <a:cs typeface="Arial Rounded MT Bold" pitchFamily="-110" charset="0"/>
            </a:endParaRPr>
          </a:p>
        </p:txBody>
      </p:sp>
      <p:pic>
        <p:nvPicPr>
          <p:cNvPr id="14" name="Picture 14" descr="IFRC_logo_EN.gif"/>
          <p:cNvPicPr>
            <a:picLocks noChangeAspect="1"/>
          </p:cNvPicPr>
          <p:nvPr userDrawn="1"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348192" y="6210086"/>
            <a:ext cx="3225331" cy="30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3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2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 i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450850" indent="-177800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627063" indent="-176213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627063" indent="-176213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627063" indent="-176213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tmp"/><Relationship Id="rId4" Type="http://schemas.openxmlformats.org/officeDocument/2006/relationships/image" Target="../media/image13.tm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«</a:t>
            </a:r>
            <a:r>
              <a:rPr lang="ar-SA" dirty="0"/>
              <a:t>الجميع تحت سقف واحد</a:t>
            </a:r>
            <a:r>
              <a:rPr lang="nb-NO" dirty="0"/>
              <a:t>»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SA" dirty="0"/>
              <a:t>أماكن اللجوء </a:t>
            </a:r>
            <a:endParaRPr lang="en-US" dirty="0"/>
          </a:p>
          <a:p>
            <a:r>
              <a:rPr lang="ar-SA" dirty="0"/>
              <a:t>والاستيطان الدامجة للإعاقة في حالات الطوارئ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82749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 </a:t>
            </a:r>
            <a:r>
              <a:rPr lang="sv-SE" dirty="0"/>
              <a:t> </a:t>
            </a:r>
            <a:r>
              <a:rPr lang="en-US" i="1" dirty="0"/>
              <a:t>—</a:t>
            </a:r>
            <a:r>
              <a:rPr lang="sv-SE" dirty="0"/>
              <a:t> </a:t>
            </a:r>
            <a:r>
              <a:rPr lang="nb-NO" dirty="0" smtClean="0"/>
              <a:t>Quantities, specific items</a:t>
            </a:r>
            <a:endParaRPr lang="nb-NO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8208912" cy="5932222"/>
          </a:xfrm>
        </p:spPr>
      </p:pic>
    </p:spTree>
    <p:extLst>
      <p:ext uri="{BB962C8B-B14F-4D97-AF65-F5344CB8AC3E}">
        <p14:creationId xmlns:p14="http://schemas.microsoft.com/office/powerpoint/2010/main" val="16986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arthritissupplies.com/assets/images/aen15-keyturn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53505"/>
            <a:ext cx="1479054" cy="1406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elderstore.com/images/products/Invacare/INVCUPKennedyCupMED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3" t="6458" b="11136"/>
          <a:stretch/>
        </p:blipFill>
        <p:spPr bwMode="auto">
          <a:xfrm>
            <a:off x="2555776" y="3065673"/>
            <a:ext cx="316835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10" y="2119968"/>
            <a:ext cx="2281254" cy="3610001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13811"/>
            <a:ext cx="1699453" cy="3503221"/>
          </a:xfrm>
          <a:prstGeom prst="rect">
            <a:avLst/>
          </a:prstGeom>
        </p:spPr>
      </p:pic>
      <p:pic>
        <p:nvPicPr>
          <p:cNvPr id="8" name="Picture 10" descr="https://www.topmedicalsupply.com/images/T/812ce1a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96136" y="2870884"/>
            <a:ext cx="3078396" cy="307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wrightstuff.biz/assets/images/good-grips-weighted-utensils-set-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651" y="257361"/>
            <a:ext cx="2747789" cy="274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70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02"/>
          <a:stretch/>
        </p:blipFill>
        <p:spPr>
          <a:xfrm>
            <a:off x="-972616" y="-61200"/>
            <a:ext cx="10116616" cy="658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78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5" descr="H:\C-IVOIRE-distrib-SDIM0051-32.JPEG"/>
          <p:cNvPicPr>
            <a:picLocks noChangeAspect="1" noChangeArrowheads="1"/>
          </p:cNvPicPr>
          <p:nvPr/>
        </p:nvPicPr>
        <p:blipFill rotWithShape="1">
          <a:blip r:embed="rId2" cstate="print"/>
          <a:srcRect l="272" t="132" r="272"/>
          <a:stretch/>
        </p:blipFill>
        <p:spPr bwMode="auto">
          <a:xfrm>
            <a:off x="828" y="0"/>
            <a:ext cx="9747667" cy="65253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6926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t="525"/>
          <a:stretch/>
        </p:blipFill>
        <p:spPr>
          <a:xfrm>
            <a:off x="-1" y="0"/>
            <a:ext cx="9256883" cy="65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73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ar-SA" dirty="0"/>
              <a:t>الجلسة 7 ب: المال </a:t>
            </a:r>
            <a:r>
              <a:rPr lang="ar-LB" dirty="0"/>
              <a:t>والملجأ </a:t>
            </a:r>
            <a:r>
              <a:rPr lang="ar-SA" dirty="0"/>
              <a:t>البديل</a:t>
            </a:r>
            <a:r>
              <a:rPr lang="en-US" dirty="0"/>
              <a:t/>
            </a:r>
            <a:br>
              <a:rPr lang="en-US" dirty="0"/>
            </a:br>
            <a:r>
              <a:rPr lang="ar-SA" dirty="0"/>
              <a:t>مؤن للأشخاص ذوي الإعاقة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1"/>
            <a:r>
              <a:rPr lang="ar-SA" dirty="0"/>
              <a:t>(45 دقيقة)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56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ar-SA" dirty="0"/>
              <a:t>فهم أهمية وآثار إدماج الإعاقة عند استخدام مقاربات الدعم المالي والملجأ البديل والتي لم تشملها الجلسات السابقة</a:t>
            </a:r>
            <a:r>
              <a:rPr lang="fr-FR" dirty="0"/>
              <a:t>. </a:t>
            </a:r>
            <a:endParaRPr lang="fr-FR" dirty="0" smtClean="0"/>
          </a:p>
          <a:p>
            <a:pPr lvl="0" algn="r" rtl="1"/>
            <a:endParaRPr lang="en-GB" dirty="0"/>
          </a:p>
          <a:p>
            <a:pPr marL="0" lvl="0" indent="0" algn="r" rtl="1">
              <a:buNone/>
            </a:pPr>
            <a:endParaRPr lang="nb-NO" dirty="0"/>
          </a:p>
          <a:p>
            <a:pPr lvl="0" algn="r" rtl="1"/>
            <a:r>
              <a:rPr lang="ar-SA" dirty="0"/>
              <a:t>تحديد التحديات المحتملة لإدماج الإعاقة باستخدام هذه المقاربات</a:t>
            </a:r>
            <a:r>
              <a:rPr lang="ar-SA" dirty="0" smtClean="0"/>
              <a:t>.</a:t>
            </a:r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أهداف </a:t>
            </a:r>
            <a:r>
              <a:rPr lang="ar-LB" dirty="0"/>
              <a:t>الجلسة </a:t>
            </a:r>
            <a:r>
              <a:rPr lang="ar-SA" dirty="0"/>
              <a:t>7</a:t>
            </a:r>
            <a:r>
              <a:rPr lang="en-US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57918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7ب.1 جعل الكاش دامجاً (15 دقيقة)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89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التمرين 6 (30 دقيقة)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19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sv-SE" sz="2000" dirty="0" smtClean="0">
                <a:solidFill>
                  <a:srgbClr val="C00000"/>
                </a:solidFill>
              </a:rPr>
              <a:t> 7a.1</a:t>
            </a:r>
            <a:r>
              <a:rPr lang="sv-SE" dirty="0" smtClean="0"/>
              <a:t> </a:t>
            </a:r>
            <a:r>
              <a:rPr lang="ar-SA" dirty="0" smtClean="0"/>
              <a:t>عرض </a:t>
            </a:r>
            <a:r>
              <a:rPr lang="ar-SA" dirty="0"/>
              <a:t>المبادئ التوجيهية (45 دقيقة</a:t>
            </a:r>
            <a:r>
              <a:rPr lang="en-US" dirty="0" smtClean="0"/>
              <a:t>(</a:t>
            </a:r>
            <a:endParaRPr lang="sv-SE" dirty="0" smtClean="0"/>
          </a:p>
          <a:p>
            <a:pPr marL="0" indent="0" algn="r" rtl="1">
              <a:buNone/>
            </a:pPr>
            <a:endParaRPr lang="sv-SE" dirty="0" smtClean="0"/>
          </a:p>
          <a:p>
            <a:pPr marL="0" indent="0" algn="r" rtl="1">
              <a:buNone/>
            </a:pPr>
            <a:r>
              <a:rPr lang="sv-SE" sz="2000" dirty="0" smtClean="0">
                <a:solidFill>
                  <a:srgbClr val="C00000"/>
                </a:solidFill>
              </a:rPr>
              <a:t> 7b.1</a:t>
            </a:r>
            <a:r>
              <a:rPr lang="sv-SE" dirty="0" smtClean="0"/>
              <a:t> </a:t>
            </a:r>
            <a:r>
              <a:rPr lang="ar-SA" dirty="0"/>
              <a:t>جعل الكاش دامجاً (15 دقيقة</a:t>
            </a:r>
            <a:r>
              <a:rPr lang="en-US" dirty="0" smtClean="0"/>
              <a:t>(</a:t>
            </a:r>
            <a:endParaRPr lang="sv-SE" dirty="0" smtClean="0"/>
          </a:p>
          <a:p>
            <a:pPr marL="0" indent="0" algn="r" rtl="1">
              <a:buNone/>
            </a:pPr>
            <a:endParaRPr lang="sv-SE" dirty="0"/>
          </a:p>
          <a:p>
            <a:pPr marL="0" indent="0" algn="r" rtl="1">
              <a:buNone/>
            </a:pPr>
            <a:r>
              <a:rPr lang="sv-SE" sz="2000" dirty="0" smtClean="0">
                <a:solidFill>
                  <a:srgbClr val="C00000"/>
                </a:solidFill>
              </a:rPr>
              <a:t> 7b.2</a:t>
            </a:r>
            <a:r>
              <a:rPr lang="sv-SE" dirty="0" smtClean="0"/>
              <a:t> </a:t>
            </a:r>
            <a:r>
              <a:rPr lang="ar-SA" dirty="0"/>
              <a:t>التمرين 6 (30 دقيقة</a:t>
            </a:r>
            <a:r>
              <a:rPr lang="en-US" dirty="0" smtClean="0"/>
              <a:t>(</a:t>
            </a:r>
            <a:endParaRPr lang="sv-SE" dirty="0" smtClean="0"/>
          </a:p>
          <a:p>
            <a:pPr marL="0" indent="0" algn="r" rtl="1">
              <a:buNone/>
            </a:pPr>
            <a:endParaRPr lang="nb-N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نظرة عامة للجلسة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14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ar-SA" dirty="0"/>
              <a:t>الجلسة 7 أ: التوزيع الدامج لمواد اللجوء </a:t>
            </a:r>
            <a:r>
              <a:rPr lang="ar-SA" dirty="0" smtClean="0"/>
              <a:t>المنزلية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ar-SA" dirty="0" smtClean="0"/>
              <a:t>وغير </a:t>
            </a:r>
            <a:r>
              <a:rPr lang="ar-SA" dirty="0"/>
              <a:t>الغذائية 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1"/>
            <a:r>
              <a:rPr lang="en-US" dirty="0"/>
              <a:t> 45) </a:t>
            </a:r>
            <a:r>
              <a:rPr lang="ar-SA" dirty="0"/>
              <a:t>دقيقة</a:t>
            </a:r>
            <a:r>
              <a:rPr lang="en-US" dirty="0"/>
              <a:t>(</a:t>
            </a:r>
          </a:p>
        </p:txBody>
      </p:sp>
    </p:spTree>
    <p:extLst>
      <p:ext uri="{BB962C8B-B14F-4D97-AF65-F5344CB8AC3E}">
        <p14:creationId xmlns:p14="http://schemas.microsoft.com/office/powerpoint/2010/main" val="393321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ar-SA" dirty="0"/>
              <a:t>فهم لبعض العوائق المحتملة أمام إدماج الأشخاص ذوي الإعاقة في أنشطة </a:t>
            </a:r>
            <a:r>
              <a:rPr lang="ar-SA" dirty="0" smtClean="0"/>
              <a:t>التوزيع</a:t>
            </a:r>
            <a:endParaRPr lang="en-US" dirty="0" smtClean="0"/>
          </a:p>
          <a:p>
            <a:pPr lvl="0" algn="r" rtl="1"/>
            <a:endParaRPr lang="nb-NO" dirty="0"/>
          </a:p>
          <a:p>
            <a:pPr lvl="0" algn="r" rtl="1"/>
            <a:r>
              <a:rPr lang="ar-SA" dirty="0"/>
              <a:t>تحديد المساعدة والتكيفات المحتملة المطلوبة بما يتعلق بتوزيع مواد اللجوء المنزلية وغير الغذائية</a:t>
            </a:r>
            <a:r>
              <a:rPr lang="en-US" dirty="0" smtClean="0"/>
              <a:t>.</a:t>
            </a:r>
            <a:endParaRPr lang="nb-NO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أهداف الجلسة 7 أ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58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/>
              <a:t>شكل 6 مجموعات، وأرجعها إلى الفصل ب3 من المبادئ التوجيهية للجميع تحت سقف واحد (</a:t>
            </a:r>
            <a:r>
              <a:rPr lang="en-US" dirty="0"/>
              <a:t>AUOR</a:t>
            </a:r>
            <a:r>
              <a:rPr lang="ar-LB" dirty="0"/>
              <a:t>) </a:t>
            </a:r>
            <a:r>
              <a:rPr lang="ar-SA" dirty="0"/>
              <a:t>– الأدوات المنزلية، ومجموعات اللجوء ومواد البناء، وجعل التوزيعات ممكنة الوصول</a:t>
            </a:r>
            <a:r>
              <a:rPr lang="en-US" dirty="0" smtClean="0"/>
              <a:t>.</a:t>
            </a:r>
            <a:endParaRPr lang="nb-NO" dirty="0"/>
          </a:p>
          <a:p>
            <a:pPr marL="0" indent="0" algn="r" rtl="1">
              <a:buNone/>
            </a:pPr>
            <a:endParaRPr lang="nb-NO" dirty="0"/>
          </a:p>
          <a:p>
            <a:pPr lvl="0" algn="r" rtl="1"/>
            <a:r>
              <a:rPr lang="ar-SA" dirty="0"/>
              <a:t>كلف مجموعتان لتقوم كل منها بقراءة الفصول</a:t>
            </a:r>
            <a:r>
              <a:rPr lang="en-US" dirty="0"/>
              <a:t> (</a:t>
            </a:r>
            <a:r>
              <a:rPr lang="ar-SA" dirty="0"/>
              <a:t>ب1.1، و ب1.2، و ب1.3</a:t>
            </a:r>
            <a:r>
              <a:rPr lang="en-US" dirty="0"/>
              <a:t>) </a:t>
            </a:r>
            <a:r>
              <a:rPr lang="ar-SA" dirty="0"/>
              <a:t>وإعداد عرض تقديمي أمام المجموعة (حوالي 15 دقيقة</a:t>
            </a:r>
            <a:r>
              <a:rPr lang="en-US" dirty="0" smtClean="0"/>
              <a:t>(</a:t>
            </a:r>
          </a:p>
          <a:p>
            <a:pPr lvl="0" algn="r" rtl="1"/>
            <a:endParaRPr lang="nb-NO" dirty="0"/>
          </a:p>
          <a:p>
            <a:pPr algn="r" rtl="1"/>
            <a:r>
              <a:rPr lang="ar-SA" dirty="0"/>
              <a:t>قيام مجموعتان بتقديم توصيات أساسية من الفصل المكلفة به في الجلسة العامة (حوالي 10 دقائق / فصل</a:t>
            </a:r>
            <a:r>
              <a:rPr lang="ar-SA" dirty="0" smtClean="0"/>
              <a:t>).</a:t>
            </a:r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7أ.1 جعل التوزيع دامجاً (45 دقيقة</a:t>
            </a:r>
            <a:r>
              <a:rPr lang="en-US" dirty="0"/>
              <a:t>(</a:t>
            </a:r>
          </a:p>
        </p:txBody>
      </p:sp>
    </p:spTree>
    <p:extLst>
      <p:ext uri="{BB962C8B-B14F-4D97-AF65-F5344CB8AC3E}">
        <p14:creationId xmlns:p14="http://schemas.microsoft.com/office/powerpoint/2010/main" val="29230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77"/>
          <a:stretch/>
        </p:blipFill>
        <p:spPr>
          <a:xfrm>
            <a:off x="0" y="-286269"/>
            <a:ext cx="9144000" cy="681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0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8533240" cy="5932328"/>
          </a:xfrm>
        </p:spPr>
      </p:pic>
    </p:spTree>
    <p:extLst>
      <p:ext uri="{BB962C8B-B14F-4D97-AF65-F5344CB8AC3E}">
        <p14:creationId xmlns:p14="http://schemas.microsoft.com/office/powerpoint/2010/main" val="127691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 </a:t>
            </a:r>
            <a:r>
              <a:rPr lang="sv-SE" dirty="0" smtClean="0"/>
              <a:t> </a:t>
            </a:r>
            <a:r>
              <a:rPr lang="en-US" i="1" dirty="0" smtClean="0"/>
              <a:t>—</a:t>
            </a:r>
            <a:r>
              <a:rPr lang="sv-SE" dirty="0" smtClean="0"/>
              <a:t> </a:t>
            </a:r>
            <a:r>
              <a:rPr lang="nb-NO" dirty="0" smtClean="0"/>
              <a:t>Distribution activities</a:t>
            </a:r>
            <a:endParaRPr lang="nb-NO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0" y="-1"/>
            <a:ext cx="8172400" cy="5909397"/>
          </a:xfrm>
        </p:spPr>
      </p:pic>
    </p:spTree>
    <p:extLst>
      <p:ext uri="{BB962C8B-B14F-4D97-AF65-F5344CB8AC3E}">
        <p14:creationId xmlns:p14="http://schemas.microsoft.com/office/powerpoint/2010/main" val="181448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  </a:t>
            </a:r>
            <a:r>
              <a:rPr lang="en-US" i="1" dirty="0"/>
              <a:t>—</a:t>
            </a:r>
            <a:r>
              <a:rPr lang="sv-SE" dirty="0"/>
              <a:t> </a:t>
            </a:r>
            <a:r>
              <a:rPr lang="nb-NO" dirty="0" smtClean="0"/>
              <a:t>Kit contents</a:t>
            </a:r>
            <a:endParaRPr lang="nb-NO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801"/>
            <a:ext cx="8208912" cy="5920659"/>
          </a:xfrm>
        </p:spPr>
      </p:pic>
    </p:spTree>
    <p:extLst>
      <p:ext uri="{BB962C8B-B14F-4D97-AF65-F5344CB8AC3E}">
        <p14:creationId xmlns:p14="http://schemas.microsoft.com/office/powerpoint/2010/main" val="144325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IFRC_English</Template>
  <TotalTime>28495</TotalTime>
  <Words>295</Words>
  <Application>Microsoft Office PowerPoint</Application>
  <PresentationFormat>On-screen Show (4:3)</PresentationFormat>
  <Paragraphs>40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Arial Rounded MT Bold</vt:lpstr>
      <vt:lpstr>Calibri</vt:lpstr>
      <vt:lpstr>Helvetica</vt:lpstr>
      <vt:lpstr>Times New Roman</vt:lpstr>
      <vt:lpstr>Wingdings</vt:lpstr>
      <vt:lpstr>Office Theme</vt:lpstr>
      <vt:lpstr>«الجميع تحت سقف واحد»</vt:lpstr>
      <vt:lpstr>نظرة عامة للجلسة 7</vt:lpstr>
      <vt:lpstr>الجلسة 7 أ: التوزيع الدامج لمواد اللجوء المنزلية وغير الغذائية </vt:lpstr>
      <vt:lpstr>أهداف الجلسة 7 أ</vt:lpstr>
      <vt:lpstr>7أ.1 جعل التوزيع دامجاً (45 دقيقة(</vt:lpstr>
      <vt:lpstr>PowerPoint Presentation</vt:lpstr>
      <vt:lpstr>PowerPoint Presentation</vt:lpstr>
      <vt:lpstr>  — Distribution activities</vt:lpstr>
      <vt:lpstr>  — Kit contents</vt:lpstr>
      <vt:lpstr>  — Quantities, specific items</vt:lpstr>
      <vt:lpstr>PowerPoint Presentation</vt:lpstr>
      <vt:lpstr>PowerPoint Presentation</vt:lpstr>
      <vt:lpstr>PowerPoint Presentation</vt:lpstr>
      <vt:lpstr>PowerPoint Presentation</vt:lpstr>
      <vt:lpstr>الجلسة 7 ب: المال والملجأ البديل مؤن للأشخاص ذوي الإعاقة</vt:lpstr>
      <vt:lpstr>أهداف الجلسة 7b</vt:lpstr>
      <vt:lpstr>7ب.1 جعل الكاش دامجاً (15 دقيقة)</vt:lpstr>
      <vt:lpstr>التمرين 6 (30 دقيقة)</vt:lpstr>
    </vt:vector>
  </TitlesOfParts>
  <Company>IFRC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Shelter in disaster response</dc:title>
  <dc:creator>Miguel Urquia</dc:creator>
  <cp:lastModifiedBy>Windows User</cp:lastModifiedBy>
  <cp:revision>858</cp:revision>
  <cp:lastPrinted>2013-07-03T15:02:31Z</cp:lastPrinted>
  <dcterms:created xsi:type="dcterms:W3CDTF">2014-04-10T05:50:45Z</dcterms:created>
  <dcterms:modified xsi:type="dcterms:W3CDTF">2017-11-15T08:35:44Z</dcterms:modified>
</cp:coreProperties>
</file>